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50" r:id="rId1"/>
  </p:sldMasterIdLst>
  <p:notesMasterIdLst>
    <p:notesMasterId r:id="rId11"/>
  </p:notesMasterIdLst>
  <p:sldIdLst>
    <p:sldId id="256" r:id="rId2"/>
    <p:sldId id="257" r:id="rId3"/>
    <p:sldId id="258" r:id="rId4"/>
    <p:sldId id="259" r:id="rId5"/>
    <p:sldId id="260" r:id="rId6"/>
    <p:sldId id="261" r:id="rId7"/>
    <p:sldId id="262" r:id="rId8"/>
    <p:sldId id="264" r:id="rId9"/>
    <p:sldId id="265" r:id="rId10"/>
  </p:sldIdLst>
  <p:sldSz cx="12192000" cy="6858000"/>
  <p:notesSz cx="12192000" cy="6858000"/>
  <p:embeddedFontLst>
    <p:embeddedFont>
      <p:font typeface="Century Gothic" panose="020B0502020202020204" pitchFamily="34" charset="0"/>
      <p:regular r:id="rId12"/>
      <p:bold r:id="rId13"/>
      <p:italic r:id="rId14"/>
      <p:boldItalic r:id="rId15"/>
    </p:embeddedFont>
    <p:embeddedFont>
      <p:font typeface="Montserrat Light" panose="00000400000000000000" pitchFamily="2" charset="0"/>
      <p:regular r:id="rId16"/>
      <p:italic r:id="rId17"/>
    </p:embeddedFont>
    <p:embeddedFont>
      <p:font typeface="Roboto" panose="02000000000000000000" pitchFamily="2" charset="0"/>
      <p:regular r:id="rId18"/>
      <p:bold r:id="rId19"/>
      <p:italic r:id="rId20"/>
      <p:boldItalic r:id="rId21"/>
    </p:embeddedFont>
    <p:embeddedFont>
      <p:font typeface="Wingdings 3" panose="05040102010807070707" pitchFamily="18" charset="2"/>
      <p:regular r:id="rId2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A44DD8C-C184-4C2A-9B11-F7D98C20DD66}">
          <p14:sldIdLst>
            <p14:sldId id="256"/>
            <p14:sldId id="257"/>
            <p14:sldId id="258"/>
            <p14:sldId id="259"/>
            <p14:sldId id="260"/>
            <p14:sldId id="261"/>
            <p14:sldId id="262"/>
            <p14:sldId id="264"/>
            <p14:sldId id="265"/>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6" d="100"/>
          <a:sy n="76" d="100"/>
        </p:scale>
        <p:origin x="43" y="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s>
</file>

<file path=ppt/media/image1.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2/23/2023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1"/>
          <p:cNvSpPr>
            <a:spLocks noGrp="1" noChangeArrowheads="1"/>
          </p:cNvSpPr>
          <p:nvPr>
            <p:ph type="body" idx="1"/>
          </p:nvPr>
        </p:nvSpPr>
        <p:spPr>
          <a:noFill/>
          <a:ln/>
        </p:spPr>
        <p:txBody>
          <a:bodyPr rtlCol="0"/>
          <a:lstStyle/>
          <a:p>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327042-6B61-B148-8485-8BBBFAA13D24}" type="slidenum">
              <a:rPr lang="en-US" smtClean="0"/>
              <a:t>5</a:t>
            </a:fld>
            <a:endParaRPr lang="en-US"/>
          </a:p>
        </p:txBody>
      </p:sp>
    </p:spTree>
    <p:extLst>
      <p:ext uri="{BB962C8B-B14F-4D97-AF65-F5344CB8AC3E}">
        <p14:creationId xmlns:p14="http://schemas.microsoft.com/office/powerpoint/2010/main" val="6384294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327042-6B61-B148-8485-8BBBFAA13D24}" type="slidenum">
              <a:rPr lang="en-US" smtClean="0"/>
              <a:t>6</a:t>
            </a:fld>
            <a:endParaRPr lang="en-US"/>
          </a:p>
        </p:txBody>
      </p:sp>
    </p:spTree>
    <p:extLst>
      <p:ext uri="{BB962C8B-B14F-4D97-AF65-F5344CB8AC3E}">
        <p14:creationId xmlns:p14="http://schemas.microsoft.com/office/powerpoint/2010/main" val="35510831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6073250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83298573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2746377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77203193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4102122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4628418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4138397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42402214"/>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3280091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30610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1066856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5384193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7931503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4099934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2876086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3766896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2/23/2023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4274019617"/>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Ls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Object 1" descr="preencoded.png">
            <a:extLst>
              <a:ext uri="{43B5D400-30EE-4F74-AE83-348E48DEFA1A}">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E52F1D9-983A-49C7-BF3A-B965FBEDC269}"/>
              </a:ext>
            </a:extLst>
          </p:cNvPr>
          <p:cNvPicPr>
            <a:picLocks noChangeAspect="1"/>
          </p:cNvPicPr>
          <p:nvPr/>
        </p:nvPicPr>
        <p:blipFill>
          <a:blip r:embed="rId3"/>
          <a:srcRect l="8333" r="8333"/>
          <a:stretch>
            <a:fillRect/>
          </a:stretch>
        </p:blipFill>
        <p:spPr>
          <a:xfrm>
            <a:off x="0" y="0"/>
            <a:ext cx="3809047" cy="6856286"/>
          </a:xfrm>
          <a:prstGeom prst="rect">
            <a:avLst/>
          </a:prstGeom>
          <a:noFill/>
        </p:spPr>
      </p:pic>
      <p:sp>
        <p:nvSpPr>
          <p:cNvPr id="3" name="Object 2">
            <a:extLst>
              <a:ext uri="{5ADA155E-698C-4185-9844-5C54A519F0DC}">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A4370D2-3ED2-4AAE-BE2A-23D22F224C49}"/>
              </a:ext>
            </a:extLst>
          </p:cNvPr>
          <p:cNvSpPr/>
          <p:nvPr/>
        </p:nvSpPr>
        <p:spPr>
          <a:xfrm>
            <a:off x="3809047" y="2076986"/>
            <a:ext cx="8379904" cy="2673745"/>
          </a:xfrm>
          <a:prstGeom prst="rect">
            <a:avLst/>
          </a:prstGeom>
          <a:noFill/>
        </p:spPr>
        <p:txBody>
          <a:bodyPr vert="horz" wrap="square" lIns="0" tIns="0" rIns="0" bIns="0" rtlCol="0" anchor="ctr"/>
          <a:lstStyle/>
          <a:p>
            <a:pPr algn="ctr">
              <a:spcAft>
                <a:spcPts val="600"/>
              </a:spcAft>
              <a:buNone/>
            </a:pPr>
            <a:r>
              <a:rPr lang="en-US" sz="6800" dirty="0">
                <a:solidFill>
                  <a:srgbClr val="333333"/>
                </a:solidFill>
                <a:latin typeface="Trocchi"/>
              </a:rPr>
              <a:t>Assignment 2: YouTube API</a:t>
            </a:r>
          </a:p>
        </p:txBody>
      </p:sp>
    </p:spTree>
    <p:extLst>
      <p:ext uri="{5BC91028-F5C7-426B-B65D-8AD93A2D9048}">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77166749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2980B9"/>
        </a:solidFill>
        <a:effectLst/>
      </p:bgPr>
    </p:bg>
    <p:spTree>
      <p:nvGrpSpPr>
        <p:cNvPr id="1" name=""/>
        <p:cNvGrpSpPr/>
        <p:nvPr/>
      </p:nvGrpSpPr>
      <p:grpSpPr>
        <a:xfrm>
          <a:off x="0" y="0"/>
          <a:ext cx="0" cy="0"/>
          <a:chOff x="0" y="0"/>
          <a:chExt cx="0" cy="0"/>
        </a:xfrm>
      </p:grpSpPr>
      <p:sp>
        <p:nvSpPr>
          <p:cNvPr id="2" name="Object 1">
            <a:extLst>
              <a:ext uri="{EB4E5909-00C7-4DFF-A2E6-304DA46F05F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F041C972-67C5-4394-97ED-14304BC06C08}"/>
              </a:ext>
            </a:extLst>
          </p:cNvPr>
          <p:cNvSpPr/>
          <p:nvPr/>
        </p:nvSpPr>
        <p:spPr>
          <a:xfrm>
            <a:off x="95226" y="447563"/>
            <a:ext cx="11998500" cy="378459"/>
          </a:xfrm>
          <a:prstGeom prst="rect">
            <a:avLst/>
          </a:prstGeom>
          <a:noFill/>
        </p:spPr>
        <p:txBody>
          <a:bodyPr vert="horz" wrap="square" lIns="0" tIns="0" rIns="0" bIns="0" rtlCol="0" anchor="ctr"/>
          <a:lstStyle/>
          <a:p>
            <a:pPr algn="ctr">
              <a:spcAft>
                <a:spcPts val="600"/>
              </a:spcAft>
              <a:buNone/>
            </a:pPr>
            <a:r>
              <a:rPr lang="en-US" sz="3800" dirty="0">
                <a:solidFill>
                  <a:srgbClr val="FFFFFF"/>
                </a:solidFill>
                <a:latin typeface="Trocchi"/>
              </a:rPr>
              <a:t>Group 11</a:t>
            </a:r>
          </a:p>
        </p:txBody>
      </p:sp>
      <p:pic>
        <p:nvPicPr>
          <p:cNvPr id="3" name="Object 2" descr="preencoded.png">
            <a:extLst>
              <a:ext uri="{BFF22358-2415-4275-BA18-7F2655E8116F}">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8CD36E88-A583-453A-B635-245F484AD2FA}"/>
              </a:ext>
            </a:extLst>
          </p:cNvPr>
          <p:cNvPicPr>
            <a:picLocks noChangeAspect="1"/>
          </p:cNvPicPr>
          <p:nvPr/>
        </p:nvPicPr>
        <p:blipFill>
          <a:blip r:embed="rId3"/>
          <a:srcRect t="4199" b="4199"/>
          <a:stretch>
            <a:fillRect/>
          </a:stretch>
        </p:blipFill>
        <p:spPr>
          <a:xfrm>
            <a:off x="999875" y="2546871"/>
            <a:ext cx="2380655" cy="2380655"/>
          </a:xfrm>
          <a:prstGeom prst="ellipse">
            <a:avLst/>
          </a:prstGeom>
          <a:noFill/>
        </p:spPr>
      </p:pic>
      <p:sp>
        <p:nvSpPr>
          <p:cNvPr id="4" name="Object 3">
            <a:extLst>
              <a:ext uri="{46165231-0A6F-4A5D-8BCB-B805B3B00FC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C3E1C2B0-A63E-4379-9243-0B595BFF408E}"/>
              </a:ext>
            </a:extLst>
          </p:cNvPr>
          <p:cNvSpPr/>
          <p:nvPr/>
        </p:nvSpPr>
        <p:spPr>
          <a:xfrm>
            <a:off x="999875" y="2546871"/>
            <a:ext cx="2380655" cy="2380655"/>
          </a:xfrm>
          <a:prstGeom prst="ellipse">
            <a:avLst/>
          </a:prstGeom>
          <a:noFill/>
          <a:ln w="25400">
            <a:solidFill>
              <a:srgbClr val="FFFFFF"/>
            </a:solidFill>
            <a:prstDash val="solid"/>
            <a:miter lim="800000"/>
          </a:ln>
        </p:spPr>
      </p:sp>
      <p:sp>
        <p:nvSpPr>
          <p:cNvPr id="5" name="Object 4">
            <a:extLst>
              <a:ext uri="{FBCBF07D-B892-4C2D-A138-F10358EC267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4ADA090C-1B0E-43A9-8CC3-3E9A225FE641}"/>
              </a:ext>
            </a:extLst>
          </p:cNvPr>
          <p:cNvSpPr/>
          <p:nvPr/>
        </p:nvSpPr>
        <p:spPr>
          <a:xfrm>
            <a:off x="95226" y="5089411"/>
            <a:ext cx="4189951" cy="155219"/>
          </a:xfrm>
          <a:prstGeom prst="rect">
            <a:avLst/>
          </a:prstGeom>
          <a:noFill/>
        </p:spPr>
        <p:txBody>
          <a:bodyPr vert="horz" wrap="square" lIns="0" tIns="0" rIns="0" bIns="0" rtlCol="0" anchor="ctr"/>
          <a:lstStyle/>
          <a:p>
            <a:pPr algn="ctr">
              <a:spcAft>
                <a:spcPts val="600"/>
              </a:spcAft>
              <a:buNone/>
            </a:pPr>
            <a:r>
              <a:rPr lang="en-US" sz="1400" dirty="0">
                <a:solidFill>
                  <a:srgbClr val="FFFFFF"/>
                </a:solidFill>
                <a:latin typeface="Montserrat Light"/>
              </a:rPr>
              <a:t>Muhammad </a:t>
            </a:r>
            <a:r>
              <a:rPr lang="en-US" sz="1400" dirty="0" err="1">
                <a:solidFill>
                  <a:srgbClr val="FFFFFF"/>
                </a:solidFill>
                <a:latin typeface="Montserrat Light"/>
              </a:rPr>
              <a:t>Wajahat</a:t>
            </a:r>
            <a:r>
              <a:rPr lang="en-US" sz="1400" dirty="0">
                <a:solidFill>
                  <a:srgbClr val="FFFFFF"/>
                </a:solidFill>
                <a:latin typeface="Montserrat Light"/>
              </a:rPr>
              <a:t> Ali Khan</a:t>
            </a:r>
          </a:p>
        </p:txBody>
      </p:sp>
      <p:pic>
        <p:nvPicPr>
          <p:cNvPr id="6" name="Object 5" descr="preencoded.png">
            <a:extLst>
              <a:ext uri="{80762B37-B115-4178-AE0D-C94A647B4A33}">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639ADEA8-39EA-4167-A9B4-D5BE16FE12FD}"/>
              </a:ext>
            </a:extLst>
          </p:cNvPr>
          <p:cNvPicPr>
            <a:picLocks noChangeAspect="1"/>
          </p:cNvPicPr>
          <p:nvPr/>
        </p:nvPicPr>
        <p:blipFill>
          <a:blip r:embed="rId4"/>
          <a:srcRect l="17294" b="46107"/>
          <a:stretch>
            <a:fillRect/>
          </a:stretch>
        </p:blipFill>
        <p:spPr>
          <a:xfrm>
            <a:off x="4904149" y="2546871"/>
            <a:ext cx="2380655" cy="2380655"/>
          </a:xfrm>
          <a:prstGeom prst="ellipse">
            <a:avLst/>
          </a:prstGeom>
          <a:noFill/>
        </p:spPr>
      </p:pic>
      <p:sp>
        <p:nvSpPr>
          <p:cNvPr id="7" name="Object 6">
            <a:extLst>
              <a:ext uri="{D316F22E-DFFA-4295-A5F6-6E5BC6BA44F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BDAF621A-C72F-4154-92C3-2919FE0DA145}"/>
              </a:ext>
            </a:extLst>
          </p:cNvPr>
          <p:cNvSpPr/>
          <p:nvPr/>
        </p:nvSpPr>
        <p:spPr>
          <a:xfrm>
            <a:off x="4904149" y="2546871"/>
            <a:ext cx="2380655" cy="2380655"/>
          </a:xfrm>
          <a:prstGeom prst="ellipse">
            <a:avLst/>
          </a:prstGeom>
          <a:noFill/>
          <a:ln w="25400">
            <a:solidFill>
              <a:srgbClr val="FFFFFF"/>
            </a:solidFill>
            <a:prstDash val="solid"/>
            <a:miter lim="800000"/>
          </a:ln>
        </p:spPr>
      </p:sp>
      <p:sp>
        <p:nvSpPr>
          <p:cNvPr id="8" name="Object 7">
            <a:extLst>
              <a:ext uri="{EE04860A-4F2B-4DBF-89C6-E397930DCEB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0B8BED4A-DB9B-487C-BDDD-4F1068A0B5F1}"/>
              </a:ext>
            </a:extLst>
          </p:cNvPr>
          <p:cNvSpPr/>
          <p:nvPr/>
        </p:nvSpPr>
        <p:spPr>
          <a:xfrm>
            <a:off x="3999500" y="5089411"/>
            <a:ext cx="4189951" cy="155219"/>
          </a:xfrm>
          <a:prstGeom prst="rect">
            <a:avLst/>
          </a:prstGeom>
          <a:noFill/>
        </p:spPr>
        <p:txBody>
          <a:bodyPr vert="horz" wrap="square" lIns="0" tIns="0" rIns="0" bIns="0" rtlCol="0" anchor="ctr"/>
          <a:lstStyle/>
          <a:p>
            <a:pPr algn="ctr">
              <a:spcAft>
                <a:spcPts val="600"/>
              </a:spcAft>
              <a:buNone/>
            </a:pPr>
            <a:r>
              <a:rPr lang="en-US" sz="1400" dirty="0" err="1">
                <a:solidFill>
                  <a:srgbClr val="FFFFFF"/>
                </a:solidFill>
                <a:latin typeface="Montserrat Light"/>
              </a:rPr>
              <a:t>Inderpreet</a:t>
            </a:r>
            <a:r>
              <a:rPr lang="en-US" sz="1400" dirty="0">
                <a:solidFill>
                  <a:srgbClr val="FFFFFF"/>
                </a:solidFill>
                <a:latin typeface="Montserrat Light"/>
              </a:rPr>
              <a:t> Singh</a:t>
            </a:r>
          </a:p>
        </p:txBody>
      </p:sp>
      <p:pic>
        <p:nvPicPr>
          <p:cNvPr id="9" name="Object 8" descr="preencoded.png">
            <a:extLst>
              <a:ext uri="{0B467847-3AE4-40B0-B111-731EB1764728}">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22026946-0C6C-4F9D-9D25-7A1CF937616B}"/>
              </a:ext>
            </a:extLst>
          </p:cNvPr>
          <p:cNvPicPr>
            <a:picLocks noChangeAspect="1"/>
          </p:cNvPicPr>
          <p:nvPr/>
        </p:nvPicPr>
        <p:blipFill>
          <a:blip r:embed="rId5"/>
          <a:srcRect t="11337"/>
          <a:stretch>
            <a:fillRect/>
          </a:stretch>
        </p:blipFill>
        <p:spPr>
          <a:xfrm>
            <a:off x="8808421" y="2546871"/>
            <a:ext cx="2380655" cy="2380655"/>
          </a:xfrm>
          <a:prstGeom prst="ellipse">
            <a:avLst/>
          </a:prstGeom>
          <a:noFill/>
        </p:spPr>
      </p:pic>
      <p:sp>
        <p:nvSpPr>
          <p:cNvPr id="10" name="Object 9">
            <a:extLst>
              <a:ext uri="{F80A0784-7837-4080-9894-E2EBBE25923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D20A33B0-4D9A-440D-8222-4C51A57BD279}"/>
              </a:ext>
            </a:extLst>
          </p:cNvPr>
          <p:cNvSpPr/>
          <p:nvPr/>
        </p:nvSpPr>
        <p:spPr>
          <a:xfrm>
            <a:off x="8808421" y="2546871"/>
            <a:ext cx="2380655" cy="2380655"/>
          </a:xfrm>
          <a:prstGeom prst="ellipse">
            <a:avLst/>
          </a:prstGeom>
          <a:noFill/>
          <a:ln w="25400">
            <a:solidFill>
              <a:srgbClr val="FFFFFF"/>
            </a:solidFill>
            <a:prstDash val="solid"/>
            <a:miter lim="800000"/>
          </a:ln>
        </p:spPr>
      </p:sp>
      <p:sp>
        <p:nvSpPr>
          <p:cNvPr id="11" name="Object 10">
            <a:extLst>
              <a:ext uri="{F2F67AB0-A62E-4125-B649-40230722FC71}">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7B9E8F65-87B8-44B3-B767-8DCB668B4CCF}"/>
              </a:ext>
            </a:extLst>
          </p:cNvPr>
          <p:cNvSpPr/>
          <p:nvPr/>
        </p:nvSpPr>
        <p:spPr>
          <a:xfrm>
            <a:off x="7903773" y="5089411"/>
            <a:ext cx="4189951" cy="155219"/>
          </a:xfrm>
          <a:prstGeom prst="rect">
            <a:avLst/>
          </a:prstGeom>
          <a:noFill/>
        </p:spPr>
        <p:txBody>
          <a:bodyPr vert="horz" wrap="square" lIns="0" tIns="0" rIns="0" bIns="0" rtlCol="0" anchor="ctr"/>
          <a:lstStyle/>
          <a:p>
            <a:pPr algn="ctr">
              <a:spcAft>
                <a:spcPts val="600"/>
              </a:spcAft>
              <a:buNone/>
            </a:pPr>
            <a:r>
              <a:rPr lang="en-US" sz="1400" dirty="0" err="1">
                <a:solidFill>
                  <a:srgbClr val="FFFFFF"/>
                </a:solidFill>
                <a:latin typeface="Montserrat Light"/>
              </a:rPr>
              <a:t>Syed</a:t>
            </a:r>
            <a:r>
              <a:rPr lang="en-US" sz="1400" dirty="0">
                <a:solidFill>
                  <a:srgbClr val="FFFFFF"/>
                </a:solidFill>
                <a:latin typeface="Montserrat Light"/>
              </a:rPr>
              <a:t> Muhammad Bilal Munir</a:t>
            </a:r>
          </a:p>
        </p:txBody>
      </p:sp>
    </p:spTree>
    <p:extLst>
      <p:ext uri="{DD0211C5-5994-4D56-A640-91B376A1077C}">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77166749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E2B6B4-0DC8-3F83-4E55-BF8CC13ADAA5}"/>
              </a:ext>
            </a:extLst>
          </p:cNvPr>
          <p:cNvSpPr txBox="1"/>
          <p:nvPr/>
        </p:nvSpPr>
        <p:spPr>
          <a:xfrm>
            <a:off x="1905000" y="533400"/>
            <a:ext cx="9220200" cy="1200329"/>
          </a:xfrm>
          <a:prstGeom prst="rect">
            <a:avLst/>
          </a:prstGeom>
          <a:noFill/>
        </p:spPr>
        <p:txBody>
          <a:bodyPr wrap="square" rtlCol="0">
            <a:spAutoFit/>
          </a:bodyPr>
          <a:lstStyle/>
          <a:p>
            <a:r>
              <a:rPr lang="en-US" sz="3600" b="0" i="0" dirty="0">
                <a:effectLst/>
                <a:latin typeface="Roboto" panose="02000000000000000000" pitchFamily="2" charset="0"/>
              </a:rPr>
              <a:t>Select your favorite API. Why did you choose this API?</a:t>
            </a:r>
          </a:p>
        </p:txBody>
      </p:sp>
      <p:sp>
        <p:nvSpPr>
          <p:cNvPr id="3" name="TextBox 2">
            <a:extLst>
              <a:ext uri="{FF2B5EF4-FFF2-40B4-BE49-F238E27FC236}">
                <a16:creationId xmlns:a16="http://schemas.microsoft.com/office/drawing/2014/main" id="{9633AC78-B1E3-1FBC-5623-42A04F7AF11D}"/>
              </a:ext>
            </a:extLst>
          </p:cNvPr>
          <p:cNvSpPr txBox="1"/>
          <p:nvPr/>
        </p:nvSpPr>
        <p:spPr>
          <a:xfrm>
            <a:off x="1905000" y="2362200"/>
            <a:ext cx="9220200" cy="4524315"/>
          </a:xfrm>
          <a:prstGeom prst="rect">
            <a:avLst/>
          </a:prstGeom>
          <a:noFill/>
        </p:spPr>
        <p:txBody>
          <a:bodyPr wrap="square" rtlCol="0">
            <a:spAutoFit/>
          </a:bodyPr>
          <a:lstStyle/>
          <a:p>
            <a:pPr algn="l"/>
            <a:r>
              <a:rPr lang="en-US" sz="3200" b="1" i="0" dirty="0">
                <a:effectLst/>
                <a:latin typeface="Roboto" panose="02000000000000000000" pitchFamily="2" charset="0"/>
              </a:rPr>
              <a:t>API Chosen:</a:t>
            </a:r>
            <a:r>
              <a:rPr lang="en-US" sz="3200" b="0" i="0" dirty="0">
                <a:effectLst/>
                <a:latin typeface="Roboto" panose="02000000000000000000" pitchFamily="2" charset="0"/>
              </a:rPr>
              <a:t> YouTube API.</a:t>
            </a:r>
          </a:p>
          <a:p>
            <a:pPr algn="l"/>
            <a:endParaRPr lang="en-US" sz="3200" dirty="0">
              <a:latin typeface="Roboto" panose="02000000000000000000" pitchFamily="2" charset="0"/>
            </a:endParaRPr>
          </a:p>
          <a:p>
            <a:pPr algn="l"/>
            <a:endParaRPr lang="en-US" sz="3200" b="0" i="0" dirty="0">
              <a:effectLst/>
              <a:latin typeface="Roboto" panose="02000000000000000000" pitchFamily="2" charset="0"/>
            </a:endParaRPr>
          </a:p>
          <a:p>
            <a:pPr algn="l"/>
            <a:r>
              <a:rPr lang="en-US" sz="3200" b="0" i="0" dirty="0">
                <a:effectLst/>
                <a:latin typeface="Roboto" panose="02000000000000000000" pitchFamily="2" charset="0"/>
              </a:rPr>
              <a:t>The API is readily available online and in a good formatted way. Developers may create apps that integrate YouTube features, personalize the video viewing experience, and automate processes using the robust set of tools provided by the YouTube API.</a:t>
            </a:r>
          </a:p>
        </p:txBody>
      </p:sp>
    </p:spTree>
    <p:extLst>
      <p:ext uri="{3D7959E7-0021-43BB-B7D6-AD676BDCCD9C}">
        <p14:creationId xmlns:p14="http://schemas.microsoft.com/office/powerpoint/2010/main" xmlns:vt="http://schemas.openxmlformats.org/officeDocument/2006/docPropsVTypes" xmlns:ns1="http://schemas.openxmlformats.org/officeDocument/2006/extended-properties" xmlns:cs="http://schemas.microsoft.com/office/drawing/2012/chartStyle" xmlns:c="http://schemas.openxmlformats.org/drawingml/2006/chart" xmlns="" val="1677166749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112FC-1E2C-7329-A7F3-818DCCC1F05E}"/>
              </a:ext>
            </a:extLst>
          </p:cNvPr>
          <p:cNvSpPr>
            <a:spLocks noGrp="1"/>
          </p:cNvSpPr>
          <p:nvPr>
            <p:ph type="title"/>
          </p:nvPr>
        </p:nvSpPr>
        <p:spPr/>
        <p:txBody>
          <a:bodyPr>
            <a:normAutofit/>
          </a:bodyPr>
          <a:lstStyle/>
          <a:p>
            <a:r>
              <a:rPr lang="en-US" b="0" i="0" dirty="0">
                <a:solidFill>
                  <a:schemeClr val="tx1"/>
                </a:solidFill>
                <a:effectLst/>
                <a:latin typeface="Roboto" panose="02000000000000000000" pitchFamily="2" charset="0"/>
              </a:rPr>
              <a:t>How did you get the authorization for using the API data.</a:t>
            </a:r>
            <a:endParaRPr lang="en-IN" dirty="0">
              <a:solidFill>
                <a:schemeClr val="tx1"/>
              </a:solidFill>
            </a:endParaRPr>
          </a:p>
        </p:txBody>
      </p:sp>
      <p:sp>
        <p:nvSpPr>
          <p:cNvPr id="3" name="Content Placeholder 2">
            <a:extLst>
              <a:ext uri="{FF2B5EF4-FFF2-40B4-BE49-F238E27FC236}">
                <a16:creationId xmlns:a16="http://schemas.microsoft.com/office/drawing/2014/main" id="{99049A37-0ED2-13E0-6B37-BCBC1D29958C}"/>
              </a:ext>
            </a:extLst>
          </p:cNvPr>
          <p:cNvSpPr>
            <a:spLocks noGrp="1"/>
          </p:cNvSpPr>
          <p:nvPr>
            <p:ph idx="1"/>
          </p:nvPr>
        </p:nvSpPr>
        <p:spPr>
          <a:xfrm>
            <a:off x="2589212" y="2133600"/>
            <a:ext cx="8915400" cy="4419600"/>
          </a:xfrm>
        </p:spPr>
        <p:txBody>
          <a:bodyPr>
            <a:noAutofit/>
          </a:bodyPr>
          <a:lstStyle/>
          <a:p>
            <a:pPr algn="l"/>
            <a:r>
              <a:rPr lang="en-US" b="0" i="0" dirty="0">
                <a:solidFill>
                  <a:schemeClr val="tx1"/>
                </a:solidFill>
                <a:effectLst/>
                <a:latin typeface="Roboto" panose="02000000000000000000" pitchFamily="2" charset="0"/>
              </a:rPr>
              <a:t>On the Google API Console, create a project: Create a new project, activate the YouTube API, and navigate to the Google API Console (console.developers.google.com).</a:t>
            </a:r>
          </a:p>
          <a:p>
            <a:pPr algn="l"/>
            <a:r>
              <a:rPr lang="en-US" b="0" i="0" dirty="0">
                <a:solidFill>
                  <a:schemeClr val="tx1"/>
                </a:solidFill>
                <a:effectLst/>
                <a:latin typeface="Roboto" panose="02000000000000000000" pitchFamily="2" charset="0"/>
              </a:rPr>
              <a:t>Generate API credentials for your project by selecting the right type of credentials based on your use case. For instance, you'll need to generate OAuth 2.0 credentials if you wish to access YouTube data on someone else's behalf.</a:t>
            </a:r>
          </a:p>
          <a:p>
            <a:pPr algn="l"/>
            <a:r>
              <a:rPr lang="en-US" b="0" i="0" dirty="0">
                <a:solidFill>
                  <a:schemeClr val="tx1"/>
                </a:solidFill>
                <a:effectLst/>
                <a:latin typeface="Roboto" panose="02000000000000000000" pitchFamily="2" charset="0"/>
              </a:rPr>
              <a:t>Authorization configuration: Setup </a:t>
            </a:r>
            <a:r>
              <a:rPr lang="en-US" b="0" i="0" dirty="0" err="1">
                <a:solidFill>
                  <a:schemeClr val="tx1"/>
                </a:solidFill>
                <a:effectLst/>
                <a:latin typeface="Roboto" panose="02000000000000000000" pitchFamily="2" charset="0"/>
              </a:rPr>
              <a:t>authorisation</a:t>
            </a:r>
            <a:r>
              <a:rPr lang="en-US" b="0" i="0" dirty="0">
                <a:solidFill>
                  <a:schemeClr val="tx1"/>
                </a:solidFill>
                <a:effectLst/>
                <a:latin typeface="Roboto" panose="02000000000000000000" pitchFamily="2" charset="0"/>
              </a:rPr>
              <a:t> for your API credentials. Depending on the kind of credentials you made, this will happen. You must set up the approved redirect URIs and give the required scopes for OAuth 2.0 credentials.</a:t>
            </a:r>
          </a:p>
          <a:p>
            <a:pPr algn="l"/>
            <a:r>
              <a:rPr lang="en-US" b="0" i="0" dirty="0">
                <a:solidFill>
                  <a:schemeClr val="tx1"/>
                </a:solidFill>
                <a:effectLst/>
                <a:latin typeface="Roboto" panose="02000000000000000000" pitchFamily="2" charset="0"/>
              </a:rPr>
              <a:t>Get an access token: Following the configuration of </a:t>
            </a:r>
            <a:r>
              <a:rPr lang="en-US" b="0" i="0" dirty="0" err="1">
                <a:solidFill>
                  <a:schemeClr val="tx1"/>
                </a:solidFill>
                <a:effectLst/>
                <a:latin typeface="Roboto" panose="02000000000000000000" pitchFamily="2" charset="0"/>
              </a:rPr>
              <a:t>authorisation</a:t>
            </a:r>
            <a:r>
              <a:rPr lang="en-US" b="0" i="0" dirty="0">
                <a:solidFill>
                  <a:schemeClr val="tx1"/>
                </a:solidFill>
                <a:effectLst/>
                <a:latin typeface="Roboto" panose="02000000000000000000" pitchFamily="2" charset="0"/>
              </a:rPr>
              <a:t>, you can acquire an access token that enables you to make requests to the YouTube API.</a:t>
            </a:r>
          </a:p>
          <a:p>
            <a:pPr algn="l"/>
            <a:r>
              <a:rPr lang="en-US" b="0" i="0" dirty="0">
                <a:solidFill>
                  <a:schemeClr val="tx1"/>
                </a:solidFill>
                <a:effectLst/>
                <a:latin typeface="Roboto" panose="02000000000000000000" pitchFamily="2" charset="0"/>
              </a:rPr>
              <a:t>Make API requests: With your access token, you can make requests to the YouTube API using your preferred programming language and library.</a:t>
            </a:r>
          </a:p>
        </p:txBody>
      </p:sp>
    </p:spTree>
    <p:extLst>
      <p:ext uri="{BB962C8B-B14F-4D97-AF65-F5344CB8AC3E}">
        <p14:creationId xmlns:p14="http://schemas.microsoft.com/office/powerpoint/2010/main" val="4088360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56662-4E22-D986-C805-1291E8B5007C}"/>
              </a:ext>
            </a:extLst>
          </p:cNvPr>
          <p:cNvSpPr>
            <a:spLocks noGrp="1"/>
          </p:cNvSpPr>
          <p:nvPr>
            <p:ph type="title"/>
          </p:nvPr>
        </p:nvSpPr>
        <p:spPr>
          <a:xfrm>
            <a:off x="2592925" y="624110"/>
            <a:ext cx="8911687" cy="1509490"/>
          </a:xfrm>
        </p:spPr>
        <p:txBody>
          <a:bodyPr>
            <a:normAutofit fontScale="90000"/>
          </a:bodyPr>
          <a:lstStyle/>
          <a:p>
            <a:r>
              <a:rPr lang="en-US" dirty="0"/>
              <a:t>Read the API documentation and following the examples shown in class. Write a code to access data</a:t>
            </a:r>
            <a:endParaRPr lang="en-IN" dirty="0"/>
          </a:p>
        </p:txBody>
      </p:sp>
      <p:pic>
        <p:nvPicPr>
          <p:cNvPr id="5" name="Content Placeholder 4" descr="Text&#10;&#10;Description automatically generated">
            <a:extLst>
              <a:ext uri="{FF2B5EF4-FFF2-40B4-BE49-F238E27FC236}">
                <a16:creationId xmlns:a16="http://schemas.microsoft.com/office/drawing/2014/main" id="{D858157B-02B3-FEAF-DACF-E970150073D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43200" y="2133600"/>
            <a:ext cx="8047728" cy="4343400"/>
          </a:xfrm>
        </p:spPr>
      </p:pic>
    </p:spTree>
    <p:extLst>
      <p:ext uri="{BB962C8B-B14F-4D97-AF65-F5344CB8AC3E}">
        <p14:creationId xmlns:p14="http://schemas.microsoft.com/office/powerpoint/2010/main" val="3759694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1B945-96D8-43AF-0B1C-BA44424800A4}"/>
              </a:ext>
            </a:extLst>
          </p:cNvPr>
          <p:cNvSpPr>
            <a:spLocks noGrp="1"/>
          </p:cNvSpPr>
          <p:nvPr>
            <p:ph type="title"/>
          </p:nvPr>
        </p:nvSpPr>
        <p:spPr>
          <a:xfrm>
            <a:off x="2592925" y="624110"/>
            <a:ext cx="8911687" cy="1509490"/>
          </a:xfrm>
        </p:spPr>
        <p:txBody>
          <a:bodyPr>
            <a:normAutofit fontScale="90000"/>
          </a:bodyPr>
          <a:lstStyle/>
          <a:p>
            <a:r>
              <a:rPr lang="en-US" dirty="0"/>
              <a:t>Download data in JSON, GEOJSON(if available), and Text formats. Tell us about the data</a:t>
            </a:r>
            <a:endParaRPr lang="en-IN" dirty="0"/>
          </a:p>
        </p:txBody>
      </p:sp>
      <p:pic>
        <p:nvPicPr>
          <p:cNvPr id="5" name="Content Placeholder 4" descr="Text">
            <a:extLst>
              <a:ext uri="{FF2B5EF4-FFF2-40B4-BE49-F238E27FC236}">
                <a16:creationId xmlns:a16="http://schemas.microsoft.com/office/drawing/2014/main" id="{D6728DEC-6B6C-7E81-9025-31AD1BBC455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43200" y="2514600"/>
            <a:ext cx="7321233" cy="3886199"/>
          </a:xfrm>
        </p:spPr>
      </p:pic>
    </p:spTree>
    <p:extLst>
      <p:ext uri="{BB962C8B-B14F-4D97-AF65-F5344CB8AC3E}">
        <p14:creationId xmlns:p14="http://schemas.microsoft.com/office/powerpoint/2010/main" val="2158504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95E28-1C62-1F65-71E5-B800E870E436}"/>
              </a:ext>
            </a:extLst>
          </p:cNvPr>
          <p:cNvSpPr>
            <a:spLocks noGrp="1"/>
          </p:cNvSpPr>
          <p:nvPr>
            <p:ph type="title"/>
          </p:nvPr>
        </p:nvSpPr>
        <p:spPr>
          <a:xfrm>
            <a:off x="2592925" y="624110"/>
            <a:ext cx="8911687" cy="1509490"/>
          </a:xfrm>
        </p:spPr>
        <p:txBody>
          <a:bodyPr>
            <a:normAutofit/>
          </a:bodyPr>
          <a:lstStyle/>
          <a:p>
            <a:r>
              <a:rPr lang="en-US" sz="2800" dirty="0"/>
              <a:t>Show how to filter data for download. For example a) datatype b) date/time range, c) geographical region, d) ID (discuss queries)</a:t>
            </a:r>
            <a:endParaRPr lang="en-IN" sz="2800" dirty="0"/>
          </a:p>
        </p:txBody>
      </p:sp>
      <p:pic>
        <p:nvPicPr>
          <p:cNvPr id="5" name="Content Placeholder 4" descr="Text">
            <a:extLst>
              <a:ext uri="{FF2B5EF4-FFF2-40B4-BE49-F238E27FC236}">
                <a16:creationId xmlns:a16="http://schemas.microsoft.com/office/drawing/2014/main" id="{2F62E225-FCF5-A9CC-3006-224BA0FDC4D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2926" y="2133600"/>
            <a:ext cx="8107164" cy="3778250"/>
          </a:xfrm>
        </p:spPr>
      </p:pic>
    </p:spTree>
    <p:extLst>
      <p:ext uri="{BB962C8B-B14F-4D97-AF65-F5344CB8AC3E}">
        <p14:creationId xmlns:p14="http://schemas.microsoft.com/office/powerpoint/2010/main" val="1185346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C5BF1EEA-2CF1-8664-71A4-6E62C41E06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1070" y="544830"/>
            <a:ext cx="10309860" cy="5768340"/>
          </a:xfrm>
          <a:prstGeom prst="rect">
            <a:avLst/>
          </a:prstGeom>
        </p:spPr>
      </p:pic>
    </p:spTree>
    <p:extLst>
      <p:ext uri="{BB962C8B-B14F-4D97-AF65-F5344CB8AC3E}">
        <p14:creationId xmlns:p14="http://schemas.microsoft.com/office/powerpoint/2010/main" val="32561271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Freeform 11">
            <a:extLst>
              <a:ext uri="{FF2B5EF4-FFF2-40B4-BE49-F238E27FC236}">
                <a16:creationId xmlns:a16="http://schemas.microsoft.com/office/drawing/2014/main" id="{54EEEBD9-D37D-42B9-BE64-2C102B1D6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0" name="Rectangle 9">
            <a:extLst>
              <a:ext uri="{FF2B5EF4-FFF2-40B4-BE49-F238E27FC236}">
                <a16:creationId xmlns:a16="http://schemas.microsoft.com/office/drawing/2014/main" id="{A2F47212-081A-4E41-8623-C5BD41ADD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43467"/>
            <a:ext cx="8959322" cy="5571066"/>
          </a:xfrm>
          <a:prstGeom prst="rect">
            <a:avLst/>
          </a:prstGeom>
          <a:solidFill>
            <a:srgbClr val="FFFFFF"/>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Text&#10;&#10;Description automatically generated">
            <a:extLst>
              <a:ext uri="{FF2B5EF4-FFF2-40B4-BE49-F238E27FC236}">
                <a16:creationId xmlns:a16="http://schemas.microsoft.com/office/drawing/2014/main" id="{F7C67F0E-79EA-4FEA-5C2C-4DBE15F972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0944" y="1870486"/>
            <a:ext cx="8319604" cy="3119851"/>
          </a:xfrm>
          <a:prstGeom prst="rect">
            <a:avLst/>
          </a:prstGeom>
        </p:spPr>
      </p:pic>
    </p:spTree>
    <p:extLst>
      <p:ext uri="{BB962C8B-B14F-4D97-AF65-F5344CB8AC3E}">
        <p14:creationId xmlns:p14="http://schemas.microsoft.com/office/powerpoint/2010/main" val="3168244102"/>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0</TotalTime>
  <Words>332</Words>
  <Application>Microsoft Office PowerPoint</Application>
  <PresentationFormat>Widescreen</PresentationFormat>
  <Paragraphs>21</Paragraphs>
  <Slides>9</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Montserrat Light</vt:lpstr>
      <vt:lpstr>Century Gothic</vt:lpstr>
      <vt:lpstr>Trocchi</vt:lpstr>
      <vt:lpstr>Roboto</vt:lpstr>
      <vt:lpstr>Wingdings 3</vt:lpstr>
      <vt:lpstr>Arial</vt:lpstr>
      <vt:lpstr>Wisp</vt:lpstr>
      <vt:lpstr>PowerPoint Presentation</vt:lpstr>
      <vt:lpstr>PowerPoint Presentation</vt:lpstr>
      <vt:lpstr>PowerPoint Presentation</vt:lpstr>
      <vt:lpstr>How did you get the authorization for using the API data.</vt:lpstr>
      <vt:lpstr>Read the API documentation and following the examples shown in class. Write a code to access data</vt:lpstr>
      <vt:lpstr>Download data in JSON, GEOJSON(if available), and Text formats. Tell us about the data</vt:lpstr>
      <vt:lpstr>Show how to filter data for download. For example a) datatype b) date/time range, c) geographical region, d) ID (discuss queries)</vt:lpstr>
      <vt:lpstr>PowerPoint Presentation</vt:lpstr>
      <vt:lpstr>PowerPoint Presentation</vt:lpstr>
    </vt:vector>
  </TitlesOfParts>
  <Company>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Inderpreet Singh</dc:creator>
  <cp:lastModifiedBy>03.angad@gmail.com</cp:lastModifiedBy>
  <cp:revision>2</cp:revision>
  <dcterms:created xsi:type="dcterms:W3CDTF">2023-02-23T07:36:33Z</dcterms:created>
  <dcterms:modified xsi:type="dcterms:W3CDTF">2023-02-23T15:57:30Z</dcterms:modified>
</cp:coreProperties>
</file>